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4"/>
  </p:sldMasterIdLst>
  <p:notesMasterIdLst>
    <p:notesMasterId r:id="rId36"/>
  </p:notesMasterIdLst>
  <p:sldIdLst>
    <p:sldId id="297" r:id="rId5"/>
    <p:sldId id="298" r:id="rId6"/>
    <p:sldId id="299" r:id="rId7"/>
    <p:sldId id="326" r:id="rId8"/>
    <p:sldId id="324" r:id="rId9"/>
    <p:sldId id="348" r:id="rId10"/>
    <p:sldId id="327" r:id="rId11"/>
    <p:sldId id="328" r:id="rId12"/>
    <p:sldId id="325" r:id="rId13"/>
    <p:sldId id="344" r:id="rId14"/>
    <p:sldId id="300" r:id="rId15"/>
    <p:sldId id="301" r:id="rId16"/>
    <p:sldId id="323" r:id="rId17"/>
    <p:sldId id="329" r:id="rId18"/>
    <p:sldId id="307" r:id="rId19"/>
    <p:sldId id="345" r:id="rId20"/>
    <p:sldId id="330" r:id="rId21"/>
    <p:sldId id="331" r:id="rId22"/>
    <p:sldId id="332" r:id="rId23"/>
    <p:sldId id="333" r:id="rId24"/>
    <p:sldId id="334" r:id="rId25"/>
    <p:sldId id="335" r:id="rId26"/>
    <p:sldId id="336" r:id="rId27"/>
    <p:sldId id="337" r:id="rId28"/>
    <p:sldId id="338" r:id="rId29"/>
    <p:sldId id="339" r:id="rId30"/>
    <p:sldId id="343" r:id="rId31"/>
    <p:sldId id="341" r:id="rId32"/>
    <p:sldId id="342" r:id="rId33"/>
    <p:sldId id="347" r:id="rId34"/>
    <p:sldId id="313" r:id="rId35"/>
  </p:sldIdLst>
  <p:sldSz cx="9144000" cy="5143500" type="screen16x9"/>
  <p:notesSz cx="6858000" cy="9144000"/>
  <p:embeddedFontLst>
    <p:embeddedFont>
      <p:font typeface="Anton" panose="020B0604020202020204" charset="0"/>
      <p:regular r:id="rId37"/>
    </p:embeddedFont>
    <p:embeddedFont>
      <p:font typeface="Fira Sans Condensed Light" panose="020B0604020202020204" charset="0"/>
      <p:regular r:id="rId38"/>
      <p:bold r:id="rId39"/>
      <p:italic r:id="rId40"/>
      <p:boldItalic r:id="rId41"/>
    </p:embeddedFont>
    <p:embeddedFont>
      <p:font typeface="Rajdhani" panose="020B0604020202020204" charset="0"/>
      <p:regular r:id="rId42"/>
      <p:bold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A3315A-576E-44C1-98EA-AC3756F63E08}" v="163" dt="2021-04-01T09:53:01.848"/>
    <p1510:client id="{5715DD0B-FDDC-4B72-9BFE-917CA8474C59}" v="6" dt="2021-04-01T13:44:25.153"/>
  </p1510:revLst>
</p1510:revInfo>
</file>

<file path=ppt/tableStyles.xml><?xml version="1.0" encoding="utf-8"?>
<a:tblStyleLst xmlns:a="http://schemas.openxmlformats.org/drawingml/2006/main" def="{9354264C-7E48-475C-8271-2A0E50FFD3DD}">
  <a:tblStyle styleId="{9354264C-7E48-475C-8271-2A0E50FFD3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3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6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7.fntdata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2.fntdata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katos Róbert" userId="S::lakatos.robert@it.unideb.hu::ac7584ac-6032-46fd-a6c5-78fa5f88ad47" providerId="AD" clId="Web-{4EA3315A-576E-44C1-98EA-AC3756F63E08}"/>
    <pc:docChg chg="modSld">
      <pc:chgData name="Lakatos Róbert" userId="S::lakatos.robert@it.unideb.hu::ac7584ac-6032-46fd-a6c5-78fa5f88ad47" providerId="AD" clId="Web-{4EA3315A-576E-44C1-98EA-AC3756F63E08}" dt="2021-04-01T09:53:00.864" v="157" actId="20577"/>
      <pc:docMkLst>
        <pc:docMk/>
      </pc:docMkLst>
      <pc:sldChg chg="addSp delSp modSp">
        <pc:chgData name="Lakatos Róbert" userId="S::lakatos.robert@it.unideb.hu::ac7584ac-6032-46fd-a6c5-78fa5f88ad47" providerId="AD" clId="Web-{4EA3315A-576E-44C1-98EA-AC3756F63E08}" dt="2021-04-01T09:45:42.352" v="134"/>
        <pc:sldMkLst>
          <pc:docMk/>
          <pc:sldMk cId="3488893710" sldId="324"/>
        </pc:sldMkLst>
        <pc:spChg chg="del">
          <ac:chgData name="Lakatos Róbert" userId="S::lakatos.robert@it.unideb.hu::ac7584ac-6032-46fd-a6c5-78fa5f88ad47" providerId="AD" clId="Web-{4EA3315A-576E-44C1-98EA-AC3756F63E08}" dt="2021-04-01T09:44:21.584" v="4"/>
          <ac:spMkLst>
            <pc:docMk/>
            <pc:sldMk cId="3488893710" sldId="324"/>
            <ac:spMk id="4" creationId="{C096A927-9D9B-4FA8-93FE-C1E6E0DC82E2}"/>
          </ac:spMkLst>
        </pc:spChg>
        <pc:graphicFrameChg chg="add mod modGraphic">
          <ac:chgData name="Lakatos Róbert" userId="S::lakatos.robert@it.unideb.hu::ac7584ac-6032-46fd-a6c5-78fa5f88ad47" providerId="AD" clId="Web-{4EA3315A-576E-44C1-98EA-AC3756F63E08}" dt="2021-04-01T09:45:42.352" v="134"/>
          <ac:graphicFrameMkLst>
            <pc:docMk/>
            <pc:sldMk cId="3488893710" sldId="324"/>
            <ac:graphicFrameMk id="3" creationId="{BD44B5CC-98ED-48A7-AA77-DC149AF1099C}"/>
          </ac:graphicFrameMkLst>
        </pc:graphicFrameChg>
        <pc:picChg chg="del">
          <ac:chgData name="Lakatos Róbert" userId="S::lakatos.robert@it.unideb.hu::ac7584ac-6032-46fd-a6c5-78fa5f88ad47" providerId="AD" clId="Web-{4EA3315A-576E-44C1-98EA-AC3756F63E08}" dt="2021-04-01T09:44:08.943" v="0"/>
          <ac:picMkLst>
            <pc:docMk/>
            <pc:sldMk cId="3488893710" sldId="324"/>
            <ac:picMk id="7" creationId="{EE840E31-DE6F-4A80-96C3-875323A0D609}"/>
          </ac:picMkLst>
        </pc:picChg>
      </pc:sldChg>
      <pc:sldChg chg="modSp">
        <pc:chgData name="Lakatos Róbert" userId="S::lakatos.robert@it.unideb.hu::ac7584ac-6032-46fd-a6c5-78fa5f88ad47" providerId="AD" clId="Web-{4EA3315A-576E-44C1-98EA-AC3756F63E08}" dt="2021-04-01T09:47:09.354" v="144" actId="20577"/>
        <pc:sldMkLst>
          <pc:docMk/>
          <pc:sldMk cId="1433307898" sldId="330"/>
        </pc:sldMkLst>
        <pc:spChg chg="mod">
          <ac:chgData name="Lakatos Róbert" userId="S::lakatos.robert@it.unideb.hu::ac7584ac-6032-46fd-a6c5-78fa5f88ad47" providerId="AD" clId="Web-{4EA3315A-576E-44C1-98EA-AC3756F63E08}" dt="2021-04-01T09:47:09.354" v="144" actId="20577"/>
          <ac:spMkLst>
            <pc:docMk/>
            <pc:sldMk cId="1433307898" sldId="330"/>
            <ac:spMk id="113" creationId="{00000000-0000-0000-0000-000000000000}"/>
          </ac:spMkLst>
        </pc:spChg>
      </pc:sldChg>
      <pc:sldChg chg="addSp delSp modSp">
        <pc:chgData name="Lakatos Róbert" userId="S::lakatos.robert@it.unideb.hu::ac7584ac-6032-46fd-a6c5-78fa5f88ad47" providerId="AD" clId="Web-{4EA3315A-576E-44C1-98EA-AC3756F63E08}" dt="2021-04-01T09:53:00.864" v="157" actId="20577"/>
        <pc:sldMkLst>
          <pc:docMk/>
          <pc:sldMk cId="475688036" sldId="336"/>
        </pc:sldMkLst>
        <pc:spChg chg="mod">
          <ac:chgData name="Lakatos Róbert" userId="S::lakatos.robert@it.unideb.hu::ac7584ac-6032-46fd-a6c5-78fa5f88ad47" providerId="AD" clId="Web-{4EA3315A-576E-44C1-98EA-AC3756F63E08}" dt="2021-04-01T09:53:00.864" v="157" actId="20577"/>
          <ac:spMkLst>
            <pc:docMk/>
            <pc:sldMk cId="475688036" sldId="336"/>
            <ac:spMk id="4" creationId="{C096A927-9D9B-4FA8-93FE-C1E6E0DC82E2}"/>
          </ac:spMkLst>
        </pc:spChg>
        <pc:picChg chg="add mod">
          <ac:chgData name="Lakatos Róbert" userId="S::lakatos.robert@it.unideb.hu::ac7584ac-6032-46fd-a6c5-78fa5f88ad47" providerId="AD" clId="Web-{4EA3315A-576E-44C1-98EA-AC3756F63E08}" dt="2021-04-01T09:51:12.439" v="149" actId="1076"/>
          <ac:picMkLst>
            <pc:docMk/>
            <pc:sldMk cId="475688036" sldId="336"/>
            <ac:picMk id="2" creationId="{DDD16DFC-7B1A-4604-9E61-E64D0245DB08}"/>
          </ac:picMkLst>
        </pc:picChg>
        <pc:picChg chg="del">
          <ac:chgData name="Lakatos Róbert" userId="S::lakatos.robert@it.unideb.hu::ac7584ac-6032-46fd-a6c5-78fa5f88ad47" providerId="AD" clId="Web-{4EA3315A-576E-44C1-98EA-AC3756F63E08}" dt="2021-04-01T09:49:14.733" v="145"/>
          <ac:picMkLst>
            <pc:docMk/>
            <pc:sldMk cId="475688036" sldId="336"/>
            <ac:picMk id="5" creationId="{D670C1D2-51D7-424B-BE43-F86D912CCF65}"/>
          </ac:picMkLst>
        </pc:picChg>
      </pc:sldChg>
    </pc:docChg>
  </pc:docChgLst>
  <pc:docChgLst>
    <pc:chgData name="Bogacsovics Gergő" userId="S::bgeri74@unidebhu.onmicrosoft.com::1b3974f4-9adb-488c-8027-260dafc31672" providerId="AD" clId="Web-{5715DD0B-FDDC-4B72-9BFE-917CA8474C59}"/>
    <pc:docChg chg="modSld">
      <pc:chgData name="Bogacsovics Gergő" userId="S::bgeri74@unidebhu.onmicrosoft.com::1b3974f4-9adb-488c-8027-260dafc31672" providerId="AD" clId="Web-{5715DD0B-FDDC-4B72-9BFE-917CA8474C59}" dt="2021-04-01T13:44:21.965" v="3" actId="20577"/>
      <pc:docMkLst>
        <pc:docMk/>
      </pc:docMkLst>
      <pc:sldChg chg="modSp">
        <pc:chgData name="Bogacsovics Gergő" userId="S::bgeri74@unidebhu.onmicrosoft.com::1b3974f4-9adb-488c-8027-260dafc31672" providerId="AD" clId="Web-{5715DD0B-FDDC-4B72-9BFE-917CA8474C59}" dt="2021-04-01T13:43:07.105" v="2" actId="20577"/>
        <pc:sldMkLst>
          <pc:docMk/>
          <pc:sldMk cId="1433307898" sldId="330"/>
        </pc:sldMkLst>
        <pc:spChg chg="mod">
          <ac:chgData name="Bogacsovics Gergő" userId="S::bgeri74@unidebhu.onmicrosoft.com::1b3974f4-9adb-488c-8027-260dafc31672" providerId="AD" clId="Web-{5715DD0B-FDDC-4B72-9BFE-917CA8474C59}" dt="2021-04-01T13:43:07.105" v="2" actId="20577"/>
          <ac:spMkLst>
            <pc:docMk/>
            <pc:sldMk cId="1433307898" sldId="330"/>
            <ac:spMk id="113" creationId="{00000000-0000-0000-0000-000000000000}"/>
          </ac:spMkLst>
        </pc:spChg>
      </pc:sldChg>
      <pc:sldChg chg="modSp">
        <pc:chgData name="Bogacsovics Gergő" userId="S::bgeri74@unidebhu.onmicrosoft.com::1b3974f4-9adb-488c-8027-260dafc31672" providerId="AD" clId="Web-{5715DD0B-FDDC-4B72-9BFE-917CA8474C59}" dt="2021-04-01T13:44:21.965" v="3" actId="20577"/>
        <pc:sldMkLst>
          <pc:docMk/>
          <pc:sldMk cId="1272316987" sldId="341"/>
        </pc:sldMkLst>
        <pc:spChg chg="mod">
          <ac:chgData name="Bogacsovics Gergő" userId="S::bgeri74@unidebhu.onmicrosoft.com::1b3974f4-9adb-488c-8027-260dafc31672" providerId="AD" clId="Web-{5715DD0B-FDDC-4B72-9BFE-917CA8474C59}" dt="2021-04-01T13:44:21.965" v="3" actId="20577"/>
          <ac:spMkLst>
            <pc:docMk/>
            <pc:sldMk cId="1272316987" sldId="341"/>
            <ac:spMk id="11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2765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5228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7951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3359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403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00697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37339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16088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18957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671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cda3c955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cda3c955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58449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16428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9896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17906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18377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56301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96508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6647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94006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3683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1703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65abef0139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65abef0139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331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6664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3934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4906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7784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3103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6" r:id="rId4"/>
    <p:sldLayoutId id="2147483659" r:id="rId5"/>
    <p:sldLayoutId id="2147483666" r:id="rId6"/>
    <p:sldLayoutId id="214748366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lp.stanford.edu/projects/glove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lp.stanford.edu/pubs/glove.pd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nlp.stanford.edu/projects/glove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lp.stanford.edu/pubs/glove.pd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301.3781.pdf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mailto:Lakatos.robert@it.unideb.hu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mailto:bogacsovics.gergo@inf.unideb.hu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ctrTitle"/>
          </p:nvPr>
        </p:nvSpPr>
        <p:spPr>
          <a:xfrm>
            <a:off x="720000" y="1339850"/>
            <a:ext cx="4404000" cy="147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jdhani"/>
                <a:ea typeface="Rajdhani"/>
                <a:cs typeface="Rajdhani"/>
                <a:sym typeface="Rajdhani"/>
              </a:rPr>
              <a:t>AI &amp; NLP</a:t>
            </a:r>
            <a:endParaRPr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9" name="Google Shape;99;p22"/>
          <p:cNvSpPr txBox="1">
            <a:spLocks noGrp="1"/>
          </p:cNvSpPr>
          <p:nvPr>
            <p:ph type="subTitle" idx="1"/>
          </p:nvPr>
        </p:nvSpPr>
        <p:spPr>
          <a:xfrm>
            <a:off x="720000" y="2995450"/>
            <a:ext cx="44040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Bevezetés a Természetes Nyelvű Szövegfeldolgozásba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00" name="Google Shape;100;p22"/>
          <p:cNvPicPr preferRelativeResize="0"/>
          <p:nvPr/>
        </p:nvPicPr>
        <p:blipFill rotWithShape="1">
          <a:blip r:embed="rId3">
            <a:alphaModFix/>
          </a:blip>
          <a:srcRect l="6664" t="4858" r="6220" b="5495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316800" y="971850"/>
            <a:ext cx="399382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GloVe</a:t>
            </a:r>
            <a:endParaRPr dirty="0"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2"/>
          </p:nvPr>
        </p:nvSpPr>
        <p:spPr>
          <a:xfrm>
            <a:off x="4849169" y="1001125"/>
            <a:ext cx="2476663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u-HU" dirty="0"/>
              <a:t>3</a:t>
            </a:r>
            <a:endParaRPr dirty="0"/>
          </a:p>
        </p:txBody>
      </p:sp>
      <p:cxnSp>
        <p:nvCxnSpPr>
          <p:cNvPr id="132" name="Google Shape;132;p27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746782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hu-HU" sz="3600" dirty="0" err="1">
                <a:solidFill>
                  <a:srgbClr val="F2F2F2"/>
                </a:solidFill>
              </a:rPr>
              <a:t>GloVe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A </a:t>
            </a:r>
            <a:r>
              <a:rPr lang="hu-HU" sz="1500" dirty="0" err="1">
                <a:solidFill>
                  <a:srgbClr val="F2F2F2"/>
                </a:solidFill>
              </a:rPr>
              <a:t>GloVe</a:t>
            </a:r>
            <a:r>
              <a:rPr lang="hu-HU" sz="1500" dirty="0">
                <a:solidFill>
                  <a:srgbClr val="F2F2F2"/>
                </a:solidFill>
              </a:rPr>
              <a:t> egy felügyelet nélküli tanulási algoritmus a szavak vektorábrázoláshoz</a:t>
            </a:r>
          </a:p>
          <a:p>
            <a:pPr marL="146050" lvl="0" indent="0">
              <a:buClr>
                <a:srgbClr val="F2F2F2"/>
              </a:buClr>
              <a:buSzPts val="1300"/>
              <a:buNone/>
            </a:pPr>
            <a:endParaRPr lang="hu-HU" sz="1500" dirty="0">
              <a:solidFill>
                <a:srgbClr val="F2F2F2"/>
              </a:solidFill>
            </a:endParaRPr>
          </a:p>
          <a:p>
            <a:pPr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A megvalósítás a tanuló adathalmazban lévő szavak előfordulási gyakoriságán alapszik</a:t>
            </a:r>
          </a:p>
          <a:p>
            <a:pPr indent="-311150">
              <a:buClr>
                <a:srgbClr val="F2F2F2"/>
              </a:buClr>
              <a:buSzPts val="1300"/>
              <a:buChar char="●"/>
            </a:pPr>
            <a:endParaRPr lang="hu-HU" sz="1500" dirty="0">
              <a:solidFill>
                <a:srgbClr val="F2F2F2"/>
              </a:solidFill>
            </a:endParaRPr>
          </a:p>
          <a:p>
            <a:pPr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A technikát a </a:t>
            </a:r>
            <a:r>
              <a:rPr lang="hu-HU" sz="1500" dirty="0" err="1">
                <a:solidFill>
                  <a:srgbClr val="F2F2F2"/>
                </a:solidFill>
              </a:rPr>
              <a:t>stanford</a:t>
            </a:r>
            <a:r>
              <a:rPr lang="hu-HU" sz="1500" dirty="0">
                <a:solidFill>
                  <a:srgbClr val="F2F2F2"/>
                </a:solidFill>
              </a:rPr>
              <a:t> egyetem kutató dolgozták ki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  <a:hlinkClick r:id="rId3"/>
              </a:rPr>
              <a:t>https://nlp.stanford.edu/projects/glove/</a:t>
            </a:r>
            <a:endParaRPr lang="hu-HU" sz="1400" dirty="0">
              <a:solidFill>
                <a:srgbClr val="F2F2F2"/>
              </a:solidFill>
            </a:endParaRP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  <a:hlinkClick r:id="rId4"/>
              </a:rPr>
              <a:t>https://nlp.stanford.edu/pubs/glove.pdf</a:t>
            </a:r>
            <a:endParaRPr lang="hu-HU" sz="1500" dirty="0">
              <a:solidFill>
                <a:srgbClr val="F2F2F2"/>
              </a:solidFill>
            </a:endParaRPr>
          </a:p>
          <a:p>
            <a:pPr indent="-311150">
              <a:buClr>
                <a:srgbClr val="F2F2F2"/>
              </a:buClr>
              <a:buSzPts val="1300"/>
              <a:buChar char="●"/>
            </a:pPr>
            <a:endParaRPr lang="hu-HU" sz="1600" dirty="0">
              <a:solidFill>
                <a:srgbClr val="F2F2F2"/>
              </a:solidFill>
            </a:endParaRPr>
          </a:p>
          <a:p>
            <a:pPr indent="-311150">
              <a:buClr>
                <a:srgbClr val="F2F2F2"/>
              </a:buClr>
              <a:buSzPts val="1300"/>
              <a:buChar char="●"/>
            </a:pPr>
            <a:r>
              <a:rPr lang="hu-HU" sz="1600" dirty="0">
                <a:solidFill>
                  <a:srgbClr val="F2F2F2"/>
                </a:solidFill>
              </a:rPr>
              <a:t>Mára elavultnak számít viszont első jelentős munka amely a szemantikai jelentést vektoriális módon akarja leírja</a:t>
            </a:r>
          </a:p>
        </p:txBody>
      </p:sp>
    </p:spTree>
    <p:extLst>
      <p:ext uri="{BB962C8B-B14F-4D97-AF65-F5344CB8AC3E}">
        <p14:creationId xmlns:p14="http://schemas.microsoft.com/office/powerpoint/2010/main" val="3966144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hu-HU" sz="3600" dirty="0" err="1">
                <a:solidFill>
                  <a:srgbClr val="F2F2F2"/>
                </a:solidFill>
              </a:rPr>
              <a:t>GLoVe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A </a:t>
            </a:r>
            <a:r>
              <a:rPr lang="hu-HU" sz="1500" dirty="0" err="1">
                <a:solidFill>
                  <a:srgbClr val="F2F2F2"/>
                </a:solidFill>
              </a:rPr>
              <a:t>GloVe</a:t>
            </a:r>
            <a:r>
              <a:rPr lang="hu-HU" sz="1500" dirty="0">
                <a:solidFill>
                  <a:srgbClr val="F2F2F2"/>
                </a:solidFill>
              </a:rPr>
              <a:t> egy felügyelet nélküli tanulási algoritmus a szavak vektorábrázoláshoz</a:t>
            </a:r>
          </a:p>
          <a:p>
            <a:pPr marL="146050" lvl="0" indent="0">
              <a:buClr>
                <a:srgbClr val="F2F2F2"/>
              </a:buClr>
              <a:buSzPts val="1300"/>
              <a:buNone/>
            </a:pPr>
            <a:endParaRPr lang="hu-HU" sz="1500" dirty="0">
              <a:solidFill>
                <a:srgbClr val="F2F2F2"/>
              </a:solidFill>
            </a:endParaRPr>
          </a:p>
          <a:p>
            <a:pPr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A megvalósítás a tanuló adathalmazban lévő szavak előfordulási gyakoriságán alapszik</a:t>
            </a:r>
          </a:p>
          <a:p>
            <a:pPr indent="-311150">
              <a:buClr>
                <a:srgbClr val="F2F2F2"/>
              </a:buClr>
              <a:buSzPts val="1300"/>
              <a:buChar char="●"/>
            </a:pPr>
            <a:endParaRPr lang="hu-HU" sz="1500" dirty="0">
              <a:solidFill>
                <a:srgbClr val="F2F2F2"/>
              </a:solidFill>
            </a:endParaRPr>
          </a:p>
          <a:p>
            <a:pPr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A technikát a </a:t>
            </a:r>
            <a:r>
              <a:rPr lang="hu-HU" sz="1500" dirty="0" err="1">
                <a:solidFill>
                  <a:srgbClr val="F2F2F2"/>
                </a:solidFill>
              </a:rPr>
              <a:t>stanford</a:t>
            </a:r>
            <a:r>
              <a:rPr lang="hu-HU" sz="1500" dirty="0">
                <a:solidFill>
                  <a:srgbClr val="F2F2F2"/>
                </a:solidFill>
              </a:rPr>
              <a:t> egyetem kutató dolgozták ki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  <a:hlinkClick r:id="rId3"/>
              </a:rPr>
              <a:t>https://nlp.stanford.edu/projects/glove/</a:t>
            </a:r>
            <a:endParaRPr lang="hu-HU" sz="1400" dirty="0">
              <a:solidFill>
                <a:srgbClr val="F2F2F2"/>
              </a:solidFill>
            </a:endParaRP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  <a:hlinkClick r:id="rId4"/>
              </a:rPr>
              <a:t>https://nlp.stanford.edu/pubs/glove.pdf</a:t>
            </a:r>
            <a:endParaRPr lang="hu-HU" sz="1500" dirty="0">
              <a:solidFill>
                <a:srgbClr val="F2F2F2"/>
              </a:solidFill>
            </a:endParaRPr>
          </a:p>
          <a:p>
            <a:pPr indent="-311150">
              <a:buClr>
                <a:srgbClr val="F2F2F2"/>
              </a:buClr>
              <a:buSzPts val="1300"/>
              <a:buChar char="●"/>
            </a:pPr>
            <a:endParaRPr lang="hu-HU" sz="1600" dirty="0">
              <a:solidFill>
                <a:srgbClr val="F2F2F2"/>
              </a:solidFill>
            </a:endParaRPr>
          </a:p>
          <a:p>
            <a:pPr indent="-311150">
              <a:buClr>
                <a:srgbClr val="F2F2F2"/>
              </a:buClr>
              <a:buSzPts val="1300"/>
              <a:buChar char="●"/>
            </a:pPr>
            <a:r>
              <a:rPr lang="hu-HU" sz="1600" dirty="0">
                <a:solidFill>
                  <a:srgbClr val="F2F2F2"/>
                </a:solidFill>
              </a:rPr>
              <a:t>Mára elavultnak számít viszont első jelentős munka amely a szemantikai jelentést vektoriális módon akarja leírja</a:t>
            </a:r>
          </a:p>
        </p:txBody>
      </p:sp>
    </p:spTree>
    <p:extLst>
      <p:ext uri="{BB962C8B-B14F-4D97-AF65-F5344CB8AC3E}">
        <p14:creationId xmlns:p14="http://schemas.microsoft.com/office/powerpoint/2010/main" val="2704564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200" dirty="0" err="1"/>
              <a:t>GloVe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096A927-9D9B-4FA8-93FE-C1E6E0DC82E2}"/>
              </a:ext>
            </a:extLst>
          </p:cNvPr>
          <p:cNvSpPr txBox="1"/>
          <p:nvPr/>
        </p:nvSpPr>
        <p:spPr>
          <a:xfrm>
            <a:off x="616689" y="4633675"/>
            <a:ext cx="815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tx2"/>
                </a:solidFill>
                <a:latin typeface="Fira Sans Condensed Light" panose="020B0604020202020204" charset="0"/>
              </a:rPr>
              <a:t>Forrás: https://nlp.stanford.edu/pubs/glove.pdf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79F849C-5563-45D5-9CD1-D26CD6182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866" y="1951881"/>
            <a:ext cx="6902268" cy="150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03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200" dirty="0" err="1"/>
              <a:t>GloVe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096A927-9D9B-4FA8-93FE-C1E6E0DC82E2}"/>
              </a:ext>
            </a:extLst>
          </p:cNvPr>
          <p:cNvSpPr txBox="1"/>
          <p:nvPr/>
        </p:nvSpPr>
        <p:spPr>
          <a:xfrm>
            <a:off x="616689" y="4633675"/>
            <a:ext cx="815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tx2"/>
                </a:solidFill>
                <a:latin typeface="Fira Sans Condensed Light" panose="020B0604020202020204" charset="0"/>
              </a:rPr>
              <a:t>Forrás: https://nlp.stanford.edu/pubs/glove.pdf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84C419B1-874C-4681-9650-091CFA757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419" y="1480985"/>
            <a:ext cx="2953162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32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0" y="971850"/>
            <a:ext cx="91440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8800" dirty="0"/>
              <a:t>DEMO #1</a:t>
            </a:r>
            <a:br>
              <a:rPr lang="hu-HU" sz="8800" dirty="0"/>
            </a:br>
            <a:r>
              <a:rPr lang="hu-HU" sz="8800" dirty="0"/>
              <a:t>GENSIM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4166479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316800" y="971850"/>
            <a:ext cx="399382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Word2Vec és </a:t>
            </a:r>
            <a:r>
              <a:rPr lang="hu-HU" dirty="0" err="1"/>
              <a:t>Fasttext</a:t>
            </a:r>
            <a:endParaRPr dirty="0"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2"/>
          </p:nvPr>
        </p:nvSpPr>
        <p:spPr>
          <a:xfrm>
            <a:off x="4849169" y="1001125"/>
            <a:ext cx="2476663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u-HU" dirty="0"/>
              <a:t>4</a:t>
            </a:r>
            <a:endParaRPr dirty="0"/>
          </a:p>
        </p:txBody>
      </p:sp>
      <p:cxnSp>
        <p:nvCxnSpPr>
          <p:cNvPr id="132" name="Google Shape;132;p27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84055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hu-HU" sz="3600" dirty="0">
                <a:solidFill>
                  <a:srgbClr val="F2F2F2"/>
                </a:solidFill>
              </a:rPr>
              <a:t>Word2Vec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indent="-311150">
              <a:buClr>
                <a:srgbClr val="F2F2F2"/>
              </a:buClr>
              <a:buSzPts val="1300"/>
              <a:buChar char="●"/>
            </a:pPr>
            <a:r>
              <a:rPr lang="hu-HU" sz="1500" dirty="0"/>
              <a:t>A Word2Vec egy olyan szóbeágyazási technika amely szavakhoz vektorokat rendel oly módon, hogy az egymáshoz közel lévő szavak </a:t>
            </a:r>
            <a:r>
              <a:rPr lang="hu-HU" sz="1500" dirty="0" err="1"/>
              <a:t>szemantikailag</a:t>
            </a:r>
            <a:r>
              <a:rPr lang="hu-HU" sz="1500" dirty="0"/>
              <a:t> hasonlóak legyenek.</a:t>
            </a:r>
          </a:p>
          <a:p>
            <a:pPr lvl="0" indent="-311150">
              <a:buClr>
                <a:srgbClr val="F2F2F2"/>
              </a:buClr>
              <a:buSzPts val="1300"/>
              <a:buChar char="●"/>
            </a:pPr>
            <a:endParaRPr lang="hu-HU" sz="1500" dirty="0">
              <a:solidFill>
                <a:srgbClr val="F2F2F2"/>
              </a:solidFill>
            </a:endParaRPr>
          </a:p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600" dirty="0">
                <a:solidFill>
                  <a:srgbClr val="F2F2F2"/>
                </a:solidFill>
              </a:rPr>
              <a:t>Az architektúra mind </a:t>
            </a:r>
            <a:r>
              <a:rPr lang="hu-HU" sz="1600" dirty="0" err="1">
                <a:solidFill>
                  <a:srgbClr val="F2F2F2"/>
                </a:solidFill>
              </a:rPr>
              <a:t>skip-gram</a:t>
            </a:r>
            <a:r>
              <a:rPr lang="hu-HU" sz="1600" dirty="0">
                <a:solidFill>
                  <a:srgbClr val="F2F2F2"/>
                </a:solidFill>
              </a:rPr>
              <a:t> mind CBOW technikákkal működik. Tulajdonképpen ezeket terjeszti ki, ezeket ágyazza be neurális architektúrába.</a:t>
            </a:r>
          </a:p>
          <a:p>
            <a:pPr lvl="0" indent="-311150">
              <a:buClr>
                <a:srgbClr val="F2F2F2"/>
              </a:buClr>
              <a:buSzPts val="1300"/>
              <a:buChar char="●"/>
            </a:pPr>
            <a:endParaRPr lang="hu-HU" sz="1600" dirty="0">
              <a:solidFill>
                <a:srgbClr val="F2F2F2"/>
              </a:solidFill>
            </a:endParaRPr>
          </a:p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600" dirty="0">
                <a:solidFill>
                  <a:srgbClr val="F2F2F2"/>
                </a:solidFill>
              </a:rPr>
              <a:t>A megoldást a Google munkatársai fejlesztik ki Thomas </a:t>
            </a:r>
            <a:r>
              <a:rPr lang="hu-HU" sz="1600" dirty="0" err="1">
                <a:solidFill>
                  <a:srgbClr val="F2F2F2"/>
                </a:solidFill>
              </a:rPr>
              <a:t>Mikolov</a:t>
            </a:r>
            <a:r>
              <a:rPr lang="hu-HU" sz="1600" dirty="0">
                <a:solidFill>
                  <a:srgbClr val="F2F2F2"/>
                </a:solidFill>
              </a:rPr>
              <a:t> vezetésével</a:t>
            </a:r>
          </a:p>
          <a:p>
            <a:pPr lvl="0" indent="-311150">
              <a:buClr>
                <a:srgbClr val="F2F2F2"/>
              </a:buClr>
              <a:buSzPts val="1300"/>
              <a:buChar char="●"/>
            </a:pPr>
            <a:endParaRPr lang="hu-HU" sz="1600" dirty="0">
              <a:solidFill>
                <a:srgbClr val="F2F2F2"/>
              </a:solidFill>
            </a:endParaRPr>
          </a:p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600" dirty="0">
                <a:solidFill>
                  <a:srgbClr val="F2F2F2"/>
                </a:solidFill>
                <a:hlinkClick r:id="rId3"/>
              </a:rPr>
              <a:t>https://arxiv.org/pdf/1301.3781.pdf</a:t>
            </a:r>
            <a:endParaRPr lang="hu-HU" sz="1600" dirty="0">
              <a:solidFill>
                <a:srgbClr val="F2F2F2"/>
              </a:solidFill>
            </a:endParaRPr>
          </a:p>
          <a:p>
            <a:pPr lvl="0" indent="-311150">
              <a:buClr>
                <a:srgbClr val="F2F2F2"/>
              </a:buClr>
              <a:buSzPts val="1300"/>
              <a:buChar char="●"/>
            </a:pPr>
            <a:endParaRPr lang="hu-HU" sz="1600" dirty="0">
              <a:solidFill>
                <a:srgbClr val="F2F2F2"/>
              </a:solidFill>
            </a:endParaRPr>
          </a:p>
          <a:p>
            <a:pPr lvl="0" indent="-311150">
              <a:buClr>
                <a:srgbClr val="F2F2F2"/>
              </a:buClr>
              <a:buSzPts val="1300"/>
              <a:buChar char="●"/>
            </a:pPr>
            <a:endParaRPr lang="hu-HU" sz="16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307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200" dirty="0">
                <a:solidFill>
                  <a:srgbClr val="F3F3F3"/>
                </a:solidFill>
              </a:rPr>
              <a:t>Word2Vec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096A927-9D9B-4FA8-93FE-C1E6E0DC82E2}"/>
              </a:ext>
            </a:extLst>
          </p:cNvPr>
          <p:cNvSpPr txBox="1"/>
          <p:nvPr/>
        </p:nvSpPr>
        <p:spPr>
          <a:xfrm>
            <a:off x="616689" y="4633675"/>
            <a:ext cx="815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tx2"/>
                </a:solidFill>
                <a:latin typeface="Fira Sans Condensed Light" panose="020B0604020202020204" charset="0"/>
              </a:rPr>
              <a:t>Forrás: https://arxiv.org/pdf/1301.3781.pdf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34179B4-99C8-4992-ADBF-5D963AF1C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336" y="1268451"/>
            <a:ext cx="5063327" cy="317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8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200" dirty="0">
                <a:solidFill>
                  <a:srgbClr val="F3F3F3"/>
                </a:solidFill>
              </a:rPr>
              <a:t>Word2Vec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096A927-9D9B-4FA8-93FE-C1E6E0DC82E2}"/>
              </a:ext>
            </a:extLst>
          </p:cNvPr>
          <p:cNvSpPr txBox="1"/>
          <p:nvPr/>
        </p:nvSpPr>
        <p:spPr>
          <a:xfrm>
            <a:off x="616689" y="4633675"/>
            <a:ext cx="815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tx2"/>
                </a:solidFill>
                <a:latin typeface="Fira Sans Condensed Light" panose="020B0604020202020204" charset="0"/>
              </a:rPr>
              <a:t>Forrás: https://medium.com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DD9F5276-25E9-49EC-B8DF-FC3287B8D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512" y="1919287"/>
            <a:ext cx="55149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0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>
            <a:spLocks noGrp="1"/>
          </p:cNvSpPr>
          <p:nvPr>
            <p:ph type="title"/>
          </p:nvPr>
        </p:nvSpPr>
        <p:spPr>
          <a:xfrm>
            <a:off x="266400" y="971850"/>
            <a:ext cx="404422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TÉMÁK</a:t>
            </a:r>
            <a:endParaRPr dirty="0"/>
          </a:p>
        </p:txBody>
      </p:sp>
      <p:sp>
        <p:nvSpPr>
          <p:cNvPr id="106" name="Google Shape;106;p23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07" name="Google Shape;107;p23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200" dirty="0">
                <a:solidFill>
                  <a:srgbClr val="F3F3F3"/>
                </a:solidFill>
              </a:rPr>
              <a:t>Word2Vec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096A927-9D9B-4FA8-93FE-C1E6E0DC82E2}"/>
              </a:ext>
            </a:extLst>
          </p:cNvPr>
          <p:cNvSpPr txBox="1"/>
          <p:nvPr/>
        </p:nvSpPr>
        <p:spPr>
          <a:xfrm>
            <a:off x="616689" y="4633675"/>
            <a:ext cx="815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tx2"/>
                </a:solidFill>
                <a:latin typeface="Fira Sans Condensed Light" panose="020B0604020202020204" charset="0"/>
              </a:rPr>
              <a:t>Forrás: https://medium.com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B956E53-57B2-4CAA-81DF-0BC689116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950" y="1624612"/>
            <a:ext cx="537210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40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200" dirty="0">
                <a:solidFill>
                  <a:srgbClr val="F3F3F3"/>
                </a:solidFill>
              </a:rPr>
              <a:t>Word2Vec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096A927-9D9B-4FA8-93FE-C1E6E0DC82E2}"/>
              </a:ext>
            </a:extLst>
          </p:cNvPr>
          <p:cNvSpPr txBox="1"/>
          <p:nvPr/>
        </p:nvSpPr>
        <p:spPr>
          <a:xfrm>
            <a:off x="616689" y="4633675"/>
            <a:ext cx="815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tx2"/>
                </a:solidFill>
                <a:latin typeface="Fira Sans Condensed Light" panose="020B0604020202020204" charset="0"/>
              </a:rPr>
              <a:t>Forrás: https://medium.com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DE847F6-BB42-435D-9E7E-46AD85A1E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137" y="2100262"/>
            <a:ext cx="389572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31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200" dirty="0">
                <a:solidFill>
                  <a:srgbClr val="F3F3F3"/>
                </a:solidFill>
              </a:rPr>
              <a:t>Word2Vec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096A927-9D9B-4FA8-93FE-C1E6E0DC82E2}"/>
              </a:ext>
            </a:extLst>
          </p:cNvPr>
          <p:cNvSpPr txBox="1"/>
          <p:nvPr/>
        </p:nvSpPr>
        <p:spPr>
          <a:xfrm>
            <a:off x="616689" y="4633675"/>
            <a:ext cx="815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tx2"/>
                </a:solidFill>
                <a:latin typeface="Fira Sans Condensed Light" panose="020B0604020202020204" charset="0"/>
              </a:rPr>
              <a:t>Forrás: https://medium.com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74D25D9C-6CD6-4711-ACE2-B7B4ECAB7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712" y="1624012"/>
            <a:ext cx="536257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06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200" dirty="0">
                <a:solidFill>
                  <a:srgbClr val="F3F3F3"/>
                </a:solidFill>
              </a:rPr>
              <a:t>Word2Vec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096A927-9D9B-4FA8-93FE-C1E6E0DC82E2}"/>
              </a:ext>
            </a:extLst>
          </p:cNvPr>
          <p:cNvSpPr txBox="1"/>
          <p:nvPr/>
        </p:nvSpPr>
        <p:spPr>
          <a:xfrm>
            <a:off x="616689" y="4633675"/>
            <a:ext cx="815828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hu-HU" sz="1200" dirty="0">
                <a:solidFill>
                  <a:schemeClr val="tx2"/>
                </a:solidFill>
                <a:latin typeface="Fira Sans Condensed Light"/>
              </a:rPr>
              <a:t>Forrás: </a:t>
            </a:r>
            <a:r>
              <a:rPr lang="hu-HU" sz="1200" dirty="0">
                <a:solidFill>
                  <a:schemeClr val="tx2"/>
                </a:solidFill>
              </a:rPr>
              <a:t>https://www.researchgate.net/figure/CBOW-and-Skip-gram-models-architecture-1_fig1_319954363</a:t>
            </a:r>
            <a:endParaRPr lang="hu-HU" sz="1200" dirty="0">
              <a:solidFill>
                <a:schemeClr val="tx2"/>
              </a:solidFill>
              <a:latin typeface="Fira Sans Condensed Light" panose="020B0604020202020204" charset="0"/>
            </a:endParaRPr>
          </a:p>
        </p:txBody>
      </p:sp>
      <p:pic>
        <p:nvPicPr>
          <p:cNvPr id="2" name="Kép 2">
            <a:extLst>
              <a:ext uri="{FF2B5EF4-FFF2-40B4-BE49-F238E27FC236}">
                <a16:creationId xmlns:a16="http://schemas.microsoft.com/office/drawing/2014/main" id="{DDD16DFC-7B1A-4604-9E61-E64D0245D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195" y="1234541"/>
            <a:ext cx="5314949" cy="314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880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200" dirty="0">
                <a:solidFill>
                  <a:srgbClr val="F3F3F3"/>
                </a:solidFill>
              </a:rPr>
              <a:t>Word2Vec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096A927-9D9B-4FA8-93FE-C1E6E0DC82E2}"/>
              </a:ext>
            </a:extLst>
          </p:cNvPr>
          <p:cNvSpPr txBox="1"/>
          <p:nvPr/>
        </p:nvSpPr>
        <p:spPr>
          <a:xfrm>
            <a:off x="616689" y="4633675"/>
            <a:ext cx="815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tx2"/>
                </a:solidFill>
                <a:latin typeface="Fira Sans Condensed Light" panose="020B0604020202020204" charset="0"/>
              </a:rPr>
              <a:t>Forrás: https://medium.com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BEC0A80-2FA6-4D0C-8592-EAFC20118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273" y="1225606"/>
            <a:ext cx="5227453" cy="326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117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200" dirty="0">
                <a:solidFill>
                  <a:srgbClr val="F3F3F3"/>
                </a:solidFill>
              </a:rPr>
              <a:t>Word2Vec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096A927-9D9B-4FA8-93FE-C1E6E0DC82E2}"/>
              </a:ext>
            </a:extLst>
          </p:cNvPr>
          <p:cNvSpPr txBox="1"/>
          <p:nvPr/>
        </p:nvSpPr>
        <p:spPr>
          <a:xfrm>
            <a:off x="616689" y="4633675"/>
            <a:ext cx="815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tx2"/>
                </a:solidFill>
                <a:latin typeface="Fira Sans Condensed Light" panose="020B0604020202020204" charset="0"/>
              </a:rPr>
              <a:t>Forrás: https://medium.com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8461E16-5A09-47F2-958B-246FC2FB8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585" y="1295429"/>
            <a:ext cx="3620829" cy="311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33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200" dirty="0">
                <a:solidFill>
                  <a:srgbClr val="F3F3F3"/>
                </a:solidFill>
              </a:rPr>
              <a:t>Word2Vec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096A927-9D9B-4FA8-93FE-C1E6E0DC82E2}"/>
              </a:ext>
            </a:extLst>
          </p:cNvPr>
          <p:cNvSpPr txBox="1"/>
          <p:nvPr/>
        </p:nvSpPr>
        <p:spPr>
          <a:xfrm>
            <a:off x="616689" y="4633675"/>
            <a:ext cx="815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tx2"/>
                </a:solidFill>
                <a:latin typeface="Fira Sans Condensed Light" panose="020B0604020202020204" charset="0"/>
              </a:rPr>
              <a:t>Forrás: https://medium.com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61EBFB94-F2F6-4925-AA27-DFDA87C53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975" y="1862137"/>
            <a:ext cx="573405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982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0" y="971850"/>
            <a:ext cx="91440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8800" dirty="0"/>
              <a:t>DEMO #2</a:t>
            </a:r>
            <a:br>
              <a:rPr lang="hu-HU" sz="8800" dirty="0"/>
            </a:br>
            <a:r>
              <a:rPr lang="hu-HU" sz="8800" dirty="0"/>
              <a:t>Word2Vec, </a:t>
            </a:r>
            <a:r>
              <a:rPr lang="hu-HU" sz="8800" dirty="0" err="1"/>
              <a:t>Fasttext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3268822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hu-HU" sz="3600" dirty="0">
                <a:solidFill>
                  <a:srgbClr val="F2F2F2"/>
                </a:solidFill>
              </a:rPr>
              <a:t>Word2Vec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600" dirty="0"/>
              <a:t>Előnyei: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500" dirty="0"/>
              <a:t>A Word2Vec előnye, hogy egy kvázi egyszerű </a:t>
            </a:r>
            <a:r>
              <a:rPr lang="hu-HU" sz="1500" dirty="0" err="1"/>
              <a:t>model</a:t>
            </a:r>
            <a:r>
              <a:rPr lang="hu-HU" sz="1500" dirty="0"/>
              <a:t>-el neurális hálózatok képességeit felhasználva készíthetünk viszonylag jó minőség beágyazott vektortereket.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600" dirty="0">
                <a:solidFill>
                  <a:srgbClr val="F2F2F2"/>
                </a:solidFill>
              </a:rPr>
              <a:t>A </a:t>
            </a:r>
            <a:r>
              <a:rPr lang="hu-HU" sz="1600" dirty="0" err="1">
                <a:solidFill>
                  <a:srgbClr val="F2F2F2"/>
                </a:solidFill>
              </a:rPr>
              <a:t>model</a:t>
            </a:r>
            <a:r>
              <a:rPr lang="hu-HU" sz="1600" dirty="0">
                <a:solidFill>
                  <a:srgbClr val="F2F2F2"/>
                </a:solidFill>
              </a:rPr>
              <a:t> képes </a:t>
            </a:r>
            <a:r>
              <a:rPr lang="hu-HU" sz="1600" dirty="0" err="1">
                <a:solidFill>
                  <a:srgbClr val="F2F2F2"/>
                </a:solidFill>
              </a:rPr>
              <a:t>architektúrális</a:t>
            </a:r>
            <a:r>
              <a:rPr lang="hu-HU" sz="1600" dirty="0">
                <a:solidFill>
                  <a:srgbClr val="F2F2F2"/>
                </a:solidFill>
              </a:rPr>
              <a:t> szinten összeépülni más neurális architektúrákkal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endParaRPr lang="hu-HU" sz="1600" dirty="0">
              <a:solidFill>
                <a:srgbClr val="F2F2F2"/>
              </a:solidFill>
            </a:endParaRPr>
          </a:p>
          <a:p>
            <a:pPr indent="-311150">
              <a:buClr>
                <a:srgbClr val="F2F2F2"/>
              </a:buClr>
              <a:buSzPts val="1300"/>
              <a:buChar char="●"/>
            </a:pPr>
            <a:r>
              <a:rPr lang="hu-HU" sz="1700" dirty="0">
                <a:solidFill>
                  <a:srgbClr val="F2F2F2"/>
                </a:solidFill>
              </a:rPr>
              <a:t>Hátrányai: Elsősorban szavak szintjén működik</a:t>
            </a:r>
            <a:endParaRPr lang="hu-HU" sz="1800" dirty="0">
              <a:solidFill>
                <a:srgbClr val="F2F2F2"/>
              </a:solidFill>
            </a:endParaRPr>
          </a:p>
          <a:p>
            <a:pPr lvl="0" indent="-311150">
              <a:buClr>
                <a:srgbClr val="F2F2F2"/>
              </a:buClr>
              <a:buSzPts val="1300"/>
              <a:buChar char="●"/>
            </a:pPr>
            <a:endParaRPr lang="hu-HU" sz="16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16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hu-HU" sz="3600" dirty="0" err="1">
                <a:solidFill>
                  <a:srgbClr val="F2F2F2"/>
                </a:solidFill>
              </a:rPr>
              <a:t>Fasttext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146050" lvl="0" indent="0">
              <a:buClr>
                <a:srgbClr val="F2F2F2"/>
              </a:buClr>
              <a:buSzPts val="1300"/>
              <a:buNone/>
            </a:pPr>
            <a:r>
              <a:rPr lang="hu-HU" sz="1600" dirty="0"/>
              <a:t>A </a:t>
            </a:r>
            <a:r>
              <a:rPr lang="hu-HU" sz="1600" dirty="0" err="1"/>
              <a:t>FastText</a:t>
            </a:r>
            <a:r>
              <a:rPr lang="hu-HU" sz="1600" dirty="0"/>
              <a:t> a Word2Vec kiterjesztése, amelyet a Facebook 2016-ban javasolt. Ahelyett, hogy az egyes szavakat betáplálnánk a Neurális hálózatba, a </a:t>
            </a:r>
            <a:r>
              <a:rPr lang="hu-HU" sz="1600" dirty="0" err="1"/>
              <a:t>FastText</a:t>
            </a:r>
            <a:r>
              <a:rPr lang="hu-HU" sz="1600" dirty="0"/>
              <a:t> több n-grammra bontja a szavakat. </a:t>
            </a:r>
          </a:p>
          <a:p>
            <a:pPr marL="146050" lvl="0" indent="0">
              <a:buClr>
                <a:srgbClr val="F2F2F2"/>
              </a:buClr>
              <a:buSzPts val="1300"/>
              <a:buNone/>
            </a:pPr>
            <a:endParaRPr lang="hu-HU" sz="1600" dirty="0"/>
          </a:p>
          <a:p>
            <a:pPr marL="146050" lvl="0" indent="0">
              <a:buClr>
                <a:srgbClr val="F2F2F2"/>
              </a:buClr>
              <a:buSzPts val="1300"/>
              <a:buNone/>
            </a:pPr>
            <a:r>
              <a:rPr lang="hu-HU" sz="1600" dirty="0"/>
              <a:t>Például az alma szó három grammja az </a:t>
            </a:r>
            <a:r>
              <a:rPr lang="hu-HU" sz="1600" b="1" dirty="0"/>
              <a:t>app</a:t>
            </a:r>
            <a:r>
              <a:rPr lang="hu-HU" sz="1600" dirty="0"/>
              <a:t>, a </a:t>
            </a:r>
            <a:r>
              <a:rPr lang="hu-HU" sz="1600" b="1" dirty="0" err="1"/>
              <a:t>ppl</a:t>
            </a:r>
            <a:r>
              <a:rPr lang="hu-HU" sz="1600" dirty="0"/>
              <a:t> és a </a:t>
            </a:r>
            <a:r>
              <a:rPr lang="hu-HU" sz="1600" b="1" dirty="0" err="1"/>
              <a:t>ple</a:t>
            </a:r>
            <a:r>
              <a:rPr lang="hu-HU" sz="1600" dirty="0"/>
              <a:t> (figyelmen kívül hagyva a szavak határainak kezdetét és végét). Az alma beágyazási vektorra szó minden n-grammjának összege lesz. </a:t>
            </a:r>
          </a:p>
          <a:p>
            <a:pPr marL="146050" lvl="0" indent="0">
              <a:buClr>
                <a:srgbClr val="F2F2F2"/>
              </a:buClr>
              <a:buSzPts val="1300"/>
              <a:buNone/>
            </a:pPr>
            <a:endParaRPr lang="hu-HU" sz="1600" dirty="0"/>
          </a:p>
          <a:p>
            <a:pPr marL="146050" lvl="0" indent="0">
              <a:buClr>
                <a:srgbClr val="F2F2F2"/>
              </a:buClr>
              <a:buSzPts val="1300"/>
              <a:buNone/>
            </a:pPr>
            <a:r>
              <a:rPr lang="hu-HU" sz="1600" dirty="0"/>
              <a:t>A neurális hálózat tanítása után olyan beágyazásokkal rendelkezünk majd az összes n-grammra vonatkozóan, amely a tanuló adatkészletre vonatkozik. Így a ritka szavak megfelelően ábrázolhatók, mivel nagyon valószínű, hogy n-grammjuk egy része más szavakkal is megjelenik.</a:t>
            </a:r>
            <a:endParaRPr lang="hu-HU" sz="16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475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TÉMÁK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en-US" sz="1500" dirty="0">
                <a:solidFill>
                  <a:srgbClr val="F2F2F2"/>
                </a:solidFill>
              </a:rPr>
              <a:t>Word embedding </a:t>
            </a:r>
            <a:r>
              <a:rPr lang="en-US" sz="1500" dirty="0" err="1">
                <a:solidFill>
                  <a:srgbClr val="F2F2F2"/>
                </a:solidFill>
              </a:rPr>
              <a:t>technikák</a:t>
            </a:r>
            <a:endParaRPr lang="hu-HU" sz="1500" dirty="0">
              <a:solidFill>
                <a:srgbClr val="F2F2F2"/>
              </a:solidFill>
            </a:endParaRP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400" dirty="0" err="1">
                <a:solidFill>
                  <a:srgbClr val="F2F2F2"/>
                </a:solidFill>
              </a:rPr>
              <a:t>GloVe</a:t>
            </a:r>
            <a:r>
              <a:rPr lang="hu-HU" sz="1400" dirty="0">
                <a:solidFill>
                  <a:srgbClr val="F2F2F2"/>
                </a:solidFill>
              </a:rPr>
              <a:t> (</a:t>
            </a:r>
            <a:r>
              <a:rPr lang="en-US" sz="1400" dirty="0"/>
              <a:t>Global Vectors for Word Representation</a:t>
            </a:r>
            <a:r>
              <a:rPr lang="hu-HU" sz="1400" dirty="0"/>
              <a:t>)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Word2Vec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400" dirty="0" err="1">
                <a:solidFill>
                  <a:srgbClr val="F2F2F2"/>
                </a:solidFill>
              </a:rPr>
              <a:t>Fasttext</a:t>
            </a:r>
            <a:endParaRPr lang="hu-HU" sz="1400" dirty="0">
              <a:solidFill>
                <a:srgbClr val="F2F2F2"/>
              </a:solidFill>
            </a:endParaRP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endParaRPr lang="hu-HU" sz="1400" dirty="0">
              <a:solidFill>
                <a:srgbClr val="F2F2F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hu-HU" sz="3600" dirty="0">
                <a:solidFill>
                  <a:srgbClr val="F2F2F2"/>
                </a:solidFill>
              </a:rPr>
              <a:t>Összegzés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600" dirty="0">
                <a:solidFill>
                  <a:srgbClr val="F2F2F2"/>
                </a:solidFill>
              </a:rPr>
              <a:t>Célunk, hogy a szavakat beágyazzuk egy olyan vektortérbe ahol a vektorok közötti szemantikai kapcsolatok </a:t>
            </a:r>
            <a:r>
              <a:rPr lang="hu-HU" sz="1600" dirty="0" err="1">
                <a:solidFill>
                  <a:srgbClr val="F2F2F2"/>
                </a:solidFill>
              </a:rPr>
              <a:t>mérhetőek</a:t>
            </a:r>
            <a:endParaRPr lang="hu-HU" sz="1600" dirty="0">
              <a:solidFill>
                <a:srgbClr val="F2F2F2"/>
              </a:solidFill>
            </a:endParaRPr>
          </a:p>
          <a:p>
            <a:pPr lvl="0" indent="-311150">
              <a:buClr>
                <a:srgbClr val="F2F2F2"/>
              </a:buClr>
              <a:buSzPts val="1300"/>
              <a:buChar char="●"/>
            </a:pPr>
            <a:endParaRPr lang="hu-HU" sz="1600" dirty="0">
              <a:solidFill>
                <a:srgbClr val="F2F2F2"/>
              </a:solidFill>
            </a:endParaRPr>
          </a:p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600" dirty="0">
                <a:solidFill>
                  <a:srgbClr val="F2F2F2"/>
                </a:solidFill>
              </a:rPr>
              <a:t>A beágyazáshoz különféle technikák léteznek: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500" dirty="0" err="1">
                <a:solidFill>
                  <a:srgbClr val="F2F2F2"/>
                </a:solidFill>
              </a:rPr>
              <a:t>Glove</a:t>
            </a:r>
            <a:r>
              <a:rPr lang="hu-HU" sz="1500" dirty="0">
                <a:solidFill>
                  <a:srgbClr val="F2F2F2"/>
                </a:solidFill>
              </a:rPr>
              <a:t>: Statisztikai megoldás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Word2Vec: neurális háló alapú megoldás egyszerű szó tagolással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500" dirty="0" err="1">
                <a:solidFill>
                  <a:srgbClr val="F2F2F2"/>
                </a:solidFill>
              </a:rPr>
              <a:t>Fasttext</a:t>
            </a:r>
            <a:r>
              <a:rPr lang="hu-HU" sz="1500" dirty="0">
                <a:solidFill>
                  <a:srgbClr val="F2F2F2"/>
                </a:solidFill>
              </a:rPr>
              <a:t>: Neurális háló alapú speciális szó tagolással</a:t>
            </a:r>
          </a:p>
        </p:txBody>
      </p:sp>
    </p:spTree>
    <p:extLst>
      <p:ext uri="{BB962C8B-B14F-4D97-AF65-F5344CB8AC3E}">
        <p14:creationId xmlns:p14="http://schemas.microsoft.com/office/powerpoint/2010/main" val="2101878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1768;p46">
            <a:extLst>
              <a:ext uri="{FF2B5EF4-FFF2-40B4-BE49-F238E27FC236}">
                <a16:creationId xmlns:a16="http://schemas.microsoft.com/office/drawing/2014/main" id="{E72677CE-633F-43F0-9B7A-EC543EB1DD4C}"/>
              </a:ext>
            </a:extLst>
          </p:cNvPr>
          <p:cNvSpPr txBox="1">
            <a:spLocks/>
          </p:cNvSpPr>
          <p:nvPr/>
        </p:nvSpPr>
        <p:spPr>
          <a:xfrm>
            <a:off x="1871330" y="358307"/>
            <a:ext cx="5401340" cy="246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hu-HU" sz="7200" dirty="0"/>
              <a:t>KÖSZÖNÖM A FIGYELMET!</a:t>
            </a:r>
          </a:p>
        </p:txBody>
      </p:sp>
      <p:sp>
        <p:nvSpPr>
          <p:cNvPr id="35" name="Google Shape;1769;p46">
            <a:extLst>
              <a:ext uri="{FF2B5EF4-FFF2-40B4-BE49-F238E27FC236}">
                <a16:creationId xmlns:a16="http://schemas.microsoft.com/office/drawing/2014/main" id="{9A88F3E2-AB3E-4387-8961-AFF497341EE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62000" y="2743594"/>
            <a:ext cx="4020000" cy="2041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sz="1400" dirty="0">
                <a:latin typeface="Fira Sans Condensed Light" panose="020B0604020202020204" charset="0"/>
              </a:rPr>
              <a:t>Bármilyen egyéb kérdés esetén!</a:t>
            </a: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hu-HU" sz="1400" dirty="0">
              <a:latin typeface="Fira Sans Condensed Light" panose="020B0604020202020204" charset="0"/>
            </a:endParaRPr>
          </a:p>
          <a:p>
            <a:pPr marL="0" lvl="0" indent="0">
              <a:buClr>
                <a:schemeClr val="dk1"/>
              </a:buClr>
              <a:buSzPts val="1100"/>
            </a:pPr>
            <a:r>
              <a:rPr lang="hu-HU" sz="1400" dirty="0">
                <a:latin typeface="Fira Sans Condensed Light" panose="020B0604020202020204" charset="0"/>
              </a:rPr>
              <a:t>Lakatos Róbert</a:t>
            </a:r>
            <a:endParaRPr lang="hu-HU"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sz="1400" dirty="0" err="1">
                <a:latin typeface="Fira Sans Condensed Light" panose="020B0604020202020204" charset="0"/>
                <a:hlinkClick r:id="rId3"/>
              </a:rPr>
              <a:t>l</a:t>
            </a:r>
            <a:r>
              <a:rPr lang="hu-HU" sz="1400" dirty="0" err="1">
                <a:solidFill>
                  <a:srgbClr val="F3F3F3"/>
                </a:solidFill>
                <a:latin typeface="Fira Sans Condensed Light" panose="020B0604020202020204" charset="0"/>
                <a:hlinkClick r:id="rId3"/>
              </a:rPr>
              <a:t>akatos.robert</a:t>
            </a:r>
            <a:r>
              <a:rPr lang="en" sz="1400" dirty="0">
                <a:solidFill>
                  <a:srgbClr val="F3F3F3"/>
                </a:solidFill>
                <a:latin typeface="Fira Sans Condensed Light" panose="020B0604020202020204" charset="0"/>
                <a:hlinkClick r:id="rId3"/>
              </a:rPr>
              <a:t>@</a:t>
            </a:r>
            <a:r>
              <a:rPr lang="hu-HU" sz="1400" dirty="0">
                <a:solidFill>
                  <a:srgbClr val="F3F3F3"/>
                </a:solidFill>
                <a:latin typeface="Fira Sans Condensed Light" panose="020B0604020202020204" charset="0"/>
                <a:hlinkClick r:id="rId3"/>
              </a:rPr>
              <a:t>it.unideb.hu</a:t>
            </a:r>
            <a:endParaRPr lang="hu-HU"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>
              <a:buClr>
                <a:schemeClr val="dk1"/>
              </a:buClr>
              <a:buSzPts val="1100"/>
            </a:pPr>
            <a:r>
              <a:rPr lang="hu-HU" sz="1400" dirty="0" err="1">
                <a:latin typeface="Fira Sans Condensed Light" panose="020B0604020202020204" charset="0"/>
              </a:rPr>
              <a:t>Bogacsovics</a:t>
            </a:r>
            <a:r>
              <a:rPr lang="hu-HU" sz="1400" dirty="0">
                <a:latin typeface="Fira Sans Condensed Light" panose="020B0604020202020204" charset="0"/>
              </a:rPr>
              <a:t> Gergő</a:t>
            </a:r>
          </a:p>
          <a:p>
            <a:pPr marL="0" lvl="0" indent="0">
              <a:buClr>
                <a:schemeClr val="dk1"/>
              </a:buClr>
              <a:buSzPts val="1100"/>
            </a:pPr>
            <a:r>
              <a:rPr lang="hu-HU" sz="1400" dirty="0">
                <a:latin typeface="Fira Sans Condensed Light" panose="020B0604020202020204" charset="0"/>
              </a:rPr>
              <a:t> </a:t>
            </a:r>
            <a:r>
              <a:rPr lang="hu-HU" sz="1400" dirty="0">
                <a:latin typeface="Fira Sans Condensed Light" panose="020B0604020202020204" charset="0"/>
                <a:hlinkClick r:id="rId4"/>
              </a:rPr>
              <a:t>bogacsovics.gergo@inf.unideb.hu</a:t>
            </a:r>
            <a:endParaRPr lang="hu-HU" sz="1400" dirty="0">
              <a:latin typeface="Fira Sans Condensed Light" panose="020B0604020202020204" charset="0"/>
            </a:endParaRPr>
          </a:p>
          <a:p>
            <a:pPr marL="0" lvl="0" indent="0">
              <a:buClr>
                <a:schemeClr val="dk1"/>
              </a:buClr>
              <a:buSzPts val="1100"/>
            </a:pP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>
                <a:latin typeface="Fira Sans Condensed Light" panose="020B0604020202020204" charset="0"/>
              </a:rPr>
              <a:t>Debreceni Egyetem Informatikai Kar</a:t>
            </a: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</p:txBody>
      </p:sp>
      <p:pic>
        <p:nvPicPr>
          <p:cNvPr id="36" name="Google Shape;1793;p47">
            <a:extLst>
              <a:ext uri="{FF2B5EF4-FFF2-40B4-BE49-F238E27FC236}">
                <a16:creationId xmlns:a16="http://schemas.microsoft.com/office/drawing/2014/main" id="{CE8A3AE0-D419-4650-9E04-3C32C25487E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207" y="2743594"/>
            <a:ext cx="3189475" cy="184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794;p47">
            <a:extLst>
              <a:ext uri="{FF2B5EF4-FFF2-40B4-BE49-F238E27FC236}">
                <a16:creationId xmlns:a16="http://schemas.microsoft.com/office/drawing/2014/main" id="{A4370500-F187-4A74-89AD-BAEDCB75C9F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5302" r="25297"/>
          <a:stretch/>
        </p:blipFill>
        <p:spPr>
          <a:xfrm>
            <a:off x="6427899" y="1665295"/>
            <a:ext cx="2845450" cy="324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316800" y="971850"/>
            <a:ext cx="399382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PROBLÉMÁK</a:t>
            </a:r>
            <a:endParaRPr dirty="0"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32" name="Google Shape;132;p27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848876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200" dirty="0" err="1"/>
              <a:t>One</a:t>
            </a:r>
            <a:r>
              <a:rPr lang="hu-HU" sz="3200" dirty="0"/>
              <a:t>-hot</a:t>
            </a:r>
            <a:endParaRPr sz="3000" dirty="0">
              <a:solidFill>
                <a:srgbClr val="F3F3F3"/>
              </a:solidFill>
            </a:endParaRPr>
          </a:p>
        </p:txBody>
      </p:sp>
      <p:graphicFrame>
        <p:nvGraphicFramePr>
          <p:cNvPr id="3" name="Táblázat 2">
            <a:extLst>
              <a:ext uri="{FF2B5EF4-FFF2-40B4-BE49-F238E27FC236}">
                <a16:creationId xmlns:a16="http://schemas.microsoft.com/office/drawing/2014/main" id="{BD44B5CC-98ED-48A7-AA77-DC149AF109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227124"/>
              </p:ext>
            </p:extLst>
          </p:nvPr>
        </p:nvGraphicFramePr>
        <p:xfrm>
          <a:off x="1265464" y="1173616"/>
          <a:ext cx="7049611" cy="2990168"/>
        </p:xfrm>
        <a:graphic>
          <a:graphicData uri="http://schemas.openxmlformats.org/drawingml/2006/table">
            <a:tbl>
              <a:tblPr firstRow="1" bandRow="1">
                <a:tableStyleId>{9354264C-7E48-475C-8271-2A0E50FFD3DD}</a:tableStyleId>
              </a:tblPr>
              <a:tblGrid>
                <a:gridCol w="998175">
                  <a:extLst>
                    <a:ext uri="{9D8B030D-6E8A-4147-A177-3AD203B41FA5}">
                      <a16:colId xmlns:a16="http://schemas.microsoft.com/office/drawing/2014/main" val="2871444520"/>
                    </a:ext>
                  </a:extLst>
                </a:gridCol>
                <a:gridCol w="1060561">
                  <a:extLst>
                    <a:ext uri="{9D8B030D-6E8A-4147-A177-3AD203B41FA5}">
                      <a16:colId xmlns:a16="http://schemas.microsoft.com/office/drawing/2014/main" val="4040544571"/>
                    </a:ext>
                  </a:extLst>
                </a:gridCol>
                <a:gridCol w="998175">
                  <a:extLst>
                    <a:ext uri="{9D8B030D-6E8A-4147-A177-3AD203B41FA5}">
                      <a16:colId xmlns:a16="http://schemas.microsoft.com/office/drawing/2014/main" val="683001046"/>
                    </a:ext>
                  </a:extLst>
                </a:gridCol>
                <a:gridCol w="998175">
                  <a:extLst>
                    <a:ext uri="{9D8B030D-6E8A-4147-A177-3AD203B41FA5}">
                      <a16:colId xmlns:a16="http://schemas.microsoft.com/office/drawing/2014/main" val="1205467666"/>
                    </a:ext>
                  </a:extLst>
                </a:gridCol>
                <a:gridCol w="998175">
                  <a:extLst>
                    <a:ext uri="{9D8B030D-6E8A-4147-A177-3AD203B41FA5}">
                      <a16:colId xmlns:a16="http://schemas.microsoft.com/office/drawing/2014/main" val="2960209891"/>
                    </a:ext>
                  </a:extLst>
                </a:gridCol>
                <a:gridCol w="998175">
                  <a:extLst>
                    <a:ext uri="{9D8B030D-6E8A-4147-A177-3AD203B41FA5}">
                      <a16:colId xmlns:a16="http://schemas.microsoft.com/office/drawing/2014/main" val="4038198352"/>
                    </a:ext>
                  </a:extLst>
                </a:gridCol>
                <a:gridCol w="998175">
                  <a:extLst>
                    <a:ext uri="{9D8B030D-6E8A-4147-A177-3AD203B41FA5}">
                      <a16:colId xmlns:a16="http://schemas.microsoft.com/office/drawing/2014/main" val="3264735738"/>
                    </a:ext>
                  </a:extLst>
                </a:gridCol>
              </a:tblGrid>
              <a:tr h="946636"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tx2"/>
                          </a:solidFill>
                          <a:effectLst/>
                        </a:rPr>
                        <a:t>ID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tx2"/>
                          </a:solidFill>
                          <a:effectLst/>
                        </a:rPr>
                        <a:t>Állatok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8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tx2"/>
                          </a:solidFill>
                          <a:effectLst/>
                        </a:rPr>
                        <a:t>ID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tx2"/>
                          </a:solidFill>
                          <a:effectLst/>
                        </a:rPr>
                        <a:t>Kutya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tx2"/>
                          </a:solidFill>
                          <a:effectLst/>
                        </a:rPr>
                        <a:t>Macska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tx2"/>
                          </a:solidFill>
                          <a:effectLst/>
                        </a:rPr>
                        <a:t>Teknős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26692663"/>
                  </a:ext>
                </a:extLst>
              </a:tr>
              <a:tr h="510883"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tx2"/>
                          </a:solidFill>
                          <a:effectLst/>
                        </a:rPr>
                        <a:t>Kutya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800" dirty="0">
                        <a:solidFill>
                          <a:schemeClr val="tx2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05698703"/>
                  </a:ext>
                </a:extLst>
              </a:tr>
              <a:tr h="510883"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tx2"/>
                          </a:solidFill>
                          <a:effectLst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tx2"/>
                          </a:solidFill>
                          <a:effectLst/>
                        </a:rPr>
                        <a:t>Macska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800" dirty="0">
                        <a:solidFill>
                          <a:schemeClr val="tx2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tx2"/>
                          </a:solidFill>
                          <a:effectLst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5820561"/>
                  </a:ext>
                </a:extLst>
              </a:tr>
              <a:tr h="510883"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tx2"/>
                          </a:solidFill>
                          <a:effectLst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tx2"/>
                          </a:solidFill>
                          <a:effectLst/>
                        </a:rPr>
                        <a:t>Teknős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800" dirty="0">
                        <a:solidFill>
                          <a:schemeClr val="tx2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tx2"/>
                          </a:solidFill>
                          <a:effectLst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81493710"/>
                  </a:ext>
                </a:extLst>
              </a:tr>
              <a:tr h="510883"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tx2"/>
                          </a:solidFill>
                          <a:effectLst/>
                        </a:rPr>
                        <a:t>Kutya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800" dirty="0">
                        <a:solidFill>
                          <a:schemeClr val="tx2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tx2"/>
                          </a:solidFill>
                          <a:effectLst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tx2"/>
                          </a:solidFill>
                          <a:effectLst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dirty="0">
                          <a:solidFill>
                            <a:schemeClr val="tx2"/>
                          </a:solidFill>
                          <a:effectLst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607056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8893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200" dirty="0" err="1"/>
              <a:t>One</a:t>
            </a:r>
            <a:r>
              <a:rPr lang="hu-HU" sz="3200" dirty="0"/>
              <a:t>-hot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096A927-9D9B-4FA8-93FE-C1E6E0DC82E2}"/>
              </a:ext>
            </a:extLst>
          </p:cNvPr>
          <p:cNvSpPr txBox="1"/>
          <p:nvPr/>
        </p:nvSpPr>
        <p:spPr>
          <a:xfrm>
            <a:off x="616689" y="4633675"/>
            <a:ext cx="815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tx2"/>
                </a:solidFill>
                <a:latin typeface="Fira Sans Condensed Light" panose="020B0604020202020204" charset="0"/>
              </a:rPr>
              <a:t>Forrás: </a:t>
            </a:r>
            <a:r>
              <a:rPr lang="en-US" dirty="0">
                <a:solidFill>
                  <a:schemeClr val="tx2"/>
                </a:solidFill>
                <a:latin typeface="Fira Sans Condensed Light" panose="020B0604020202020204" charset="0"/>
              </a:rPr>
              <a:t>Deep Learning with Python, FRANÇOIS CHOLLET, 2018 by Manning Publications Co. All rights reserved.</a:t>
            </a:r>
            <a:endParaRPr lang="hu-HU" dirty="0">
              <a:solidFill>
                <a:schemeClr val="tx2"/>
              </a:solidFill>
              <a:latin typeface="Fira Sans Condensed Light" panose="020B0604020202020204" charset="0"/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D0E67D65-6508-4C82-BAB8-6A5D64FF0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364" y="1209026"/>
            <a:ext cx="2935271" cy="329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639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200" dirty="0"/>
              <a:t>Szavak és környezetük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096A927-9D9B-4FA8-93FE-C1E6E0DC82E2}"/>
              </a:ext>
            </a:extLst>
          </p:cNvPr>
          <p:cNvSpPr txBox="1"/>
          <p:nvPr/>
        </p:nvSpPr>
        <p:spPr>
          <a:xfrm>
            <a:off x="616689" y="4633675"/>
            <a:ext cx="815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tx2"/>
                </a:solidFill>
                <a:latin typeface="Fira Sans Condensed Light" panose="020B0604020202020204" charset="0"/>
              </a:rPr>
              <a:t>Forrás: https://medium.com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2B02984E-709E-408E-A223-86EDAA20F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475" y="1696050"/>
            <a:ext cx="382905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50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200" dirty="0"/>
              <a:t>Szavak és környezetük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096A927-9D9B-4FA8-93FE-C1E6E0DC82E2}"/>
              </a:ext>
            </a:extLst>
          </p:cNvPr>
          <p:cNvSpPr txBox="1"/>
          <p:nvPr/>
        </p:nvSpPr>
        <p:spPr>
          <a:xfrm>
            <a:off x="616689" y="4633675"/>
            <a:ext cx="815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tx2"/>
                </a:solidFill>
                <a:latin typeface="Fira Sans Condensed Light" panose="020B0604020202020204" charset="0"/>
              </a:rPr>
              <a:t>Forrás: https://medium.com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CA99F3C-68F1-457C-ADC6-AD6DA60DD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00" y="1284370"/>
            <a:ext cx="510540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805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200" dirty="0"/>
              <a:t>CBOW és </a:t>
            </a:r>
            <a:r>
              <a:rPr lang="hu-HU" sz="3200" dirty="0" err="1"/>
              <a:t>Skip-gram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096A927-9D9B-4FA8-93FE-C1E6E0DC82E2}"/>
              </a:ext>
            </a:extLst>
          </p:cNvPr>
          <p:cNvSpPr txBox="1"/>
          <p:nvPr/>
        </p:nvSpPr>
        <p:spPr>
          <a:xfrm>
            <a:off x="616689" y="4633675"/>
            <a:ext cx="815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tx2"/>
                </a:solidFill>
                <a:latin typeface="Fira Sans Condensed Light" panose="020B0604020202020204" charset="0"/>
              </a:rPr>
              <a:t>Forrás: https://medium.com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CF9AAA0-0F31-4763-B1FD-89A7AB784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287" y="1262662"/>
            <a:ext cx="530542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1643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63D657B82BAC0F4086BB302C7A439CE2" ma:contentTypeVersion="4" ma:contentTypeDescription="Új dokumentum létrehozása." ma:contentTypeScope="" ma:versionID="2a6018023e5e4ea88f601d65d145931c">
  <xsd:schema xmlns:xsd="http://www.w3.org/2001/XMLSchema" xmlns:xs="http://www.w3.org/2001/XMLSchema" xmlns:p="http://schemas.microsoft.com/office/2006/metadata/properties" xmlns:ns2="2c6f45fb-79ee-4245-8567-7254ef6c2357" targetNamespace="http://schemas.microsoft.com/office/2006/metadata/properties" ma:root="true" ma:fieldsID="8b621b172720d54739c14207476f7227" ns2:_="">
    <xsd:import namespace="2c6f45fb-79ee-4245-8567-7254ef6c235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6f45fb-79ee-4245-8567-7254ef6c23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D484C39-1D13-464B-A911-1C55AE9601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6f45fb-79ee-4245-8567-7254ef6c23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C6B1269-6D4D-4ECB-91A5-491EE02DBC8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82E34A-2E88-493C-BF90-8424FCB91E75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643</Words>
  <Application>Microsoft Office PowerPoint</Application>
  <PresentationFormat>On-screen Show (16:9)</PresentationFormat>
  <Paragraphs>106</Paragraphs>
  <Slides>31</Slides>
  <Notes>31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Ai Tech Agency by Slidesgo</vt:lpstr>
      <vt:lpstr>AI &amp; NLP</vt:lpstr>
      <vt:lpstr>TÉMÁK</vt:lpstr>
      <vt:lpstr>TÉMÁK</vt:lpstr>
      <vt:lpstr>PROBLÉMÁK</vt:lpstr>
      <vt:lpstr>One-hot</vt:lpstr>
      <vt:lpstr>One-hot</vt:lpstr>
      <vt:lpstr>Szavak és környezetük</vt:lpstr>
      <vt:lpstr>Szavak és környezetük</vt:lpstr>
      <vt:lpstr>CBOW és Skip-gram</vt:lpstr>
      <vt:lpstr>GloVe</vt:lpstr>
      <vt:lpstr>GloVe</vt:lpstr>
      <vt:lpstr>GLoVe</vt:lpstr>
      <vt:lpstr>GloVe</vt:lpstr>
      <vt:lpstr>GloVe</vt:lpstr>
      <vt:lpstr>DEMO #1 GENSIM</vt:lpstr>
      <vt:lpstr>Word2Vec és Fasttext</vt:lpstr>
      <vt:lpstr>Word2Vec</vt:lpstr>
      <vt:lpstr>Word2Vec</vt:lpstr>
      <vt:lpstr>Word2Vec</vt:lpstr>
      <vt:lpstr>Word2Vec</vt:lpstr>
      <vt:lpstr>Word2Vec</vt:lpstr>
      <vt:lpstr>Word2Vec</vt:lpstr>
      <vt:lpstr>Word2Vec</vt:lpstr>
      <vt:lpstr>Word2Vec</vt:lpstr>
      <vt:lpstr>Word2Vec</vt:lpstr>
      <vt:lpstr>Word2Vec</vt:lpstr>
      <vt:lpstr>DEMO #2 Word2Vec, Fasttext</vt:lpstr>
      <vt:lpstr>Word2Vec</vt:lpstr>
      <vt:lpstr>Fasttext</vt:lpstr>
      <vt:lpstr>Összegzés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&amp; NLP</dc:title>
  <cp:lastModifiedBy>Lakatos Róbert</cp:lastModifiedBy>
  <cp:revision>36</cp:revision>
  <dcterms:modified xsi:type="dcterms:W3CDTF">2021-04-01T13:44:32Z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0x01010063D657B82BAC0F4086BB302C7A439CE2</vt:lpwstr>
  </property>
</Properties>
</file>